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"/>
  </p:notesMasterIdLst>
  <p:sldIdLst>
    <p:sldId id="293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23" autoAdjust="0"/>
    <p:restoredTop sz="99756" autoAdjust="0"/>
  </p:normalViewPr>
  <p:slideViewPr>
    <p:cSldViewPr snapToGrid="0">
      <p:cViewPr>
        <p:scale>
          <a:sx n="122" d="100"/>
          <a:sy n="122" d="100"/>
        </p:scale>
        <p:origin x="-30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7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9138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85FA6-E1D9-4804-98CC-99003B7E12A5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1049139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9140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9141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9142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B88CD-3CFE-4327-857A-1490C5AF28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505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001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715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48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580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82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17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99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81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87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35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F2A03-8E90-4F40-B002-1AC2CFB3DD59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B7B2D4-9CDD-433B-9DC2-918033297A5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030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"/>
            <a:ext cx="12192000" cy="58880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Обеспечение лекарственными препаратами и медицинскими изделиями для амбулаторного применения участников специальной военной операции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425548" y="1342824"/>
            <a:ext cx="284981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Медицинская  организация</a:t>
            </a:r>
          </a:p>
        </p:txBody>
      </p:sp>
      <p:sp>
        <p:nvSpPr>
          <p:cNvPr id="2049" name="Прямоугольник 2048"/>
          <p:cNvSpPr/>
          <p:nvPr/>
        </p:nvSpPr>
        <p:spPr>
          <a:xfrm>
            <a:off x="5808273" y="1435944"/>
            <a:ext cx="9629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МИАЦ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52754" y="4699133"/>
            <a:ext cx="5826415" cy="135779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Пациент п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олучает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ЛП / МИ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согласно льготному рецепту в АО «Петербургские аптеки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» без</a:t>
            </a: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ограничения по </a:t>
            </a: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районам</a:t>
            </a:r>
            <a:r>
              <a:rPr kumimoji="0" lang="en-US" sz="12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 внеочередном порядке 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17450" y="1408837"/>
            <a:ext cx="24046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ПАЦИЕНТ (участник СВО)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559" y="545735"/>
            <a:ext cx="1054390" cy="945185"/>
          </a:xfrm>
          <a:prstGeom prst="rect">
            <a:avLst/>
          </a:prstGeom>
        </p:spPr>
      </p:pic>
      <p:pic>
        <p:nvPicPr>
          <p:cNvPr id="57" name="Picture 6" descr="C:\Users\kjl\Desktop\png-clipart-american-red-cross-desktop-french-red-cross-others-miscellaneous-angle-removebg-previe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349" y="828939"/>
            <a:ext cx="234807" cy="23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837" y="612660"/>
            <a:ext cx="1087929" cy="1087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tx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968" y="4738037"/>
            <a:ext cx="735611" cy="486820"/>
          </a:xfrm>
          <a:prstGeom prst="rect">
            <a:avLst/>
          </a:prstGeom>
        </p:spPr>
      </p:pic>
      <p:sp>
        <p:nvSpPr>
          <p:cNvPr id="64" name="Прямоугольник 63"/>
          <p:cNvSpPr/>
          <p:nvPr/>
        </p:nvSpPr>
        <p:spPr>
          <a:xfrm>
            <a:off x="302003" y="2037501"/>
            <a:ext cx="2068429" cy="8057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Подаёт заявление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и документы в медицинскую организацию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(по месту прикрепления)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86387" y="2972434"/>
            <a:ext cx="2090117" cy="128696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Перечень документов:</a:t>
            </a:r>
            <a:b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1. Подтверждение участия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в СВО (справка Госуслуг)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2. Паспорт с пропиской </a:t>
            </a:r>
            <a:b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</a:b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в СПб + форма 9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3. </a:t>
            </a: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Удостоверение ветерана боевых действий</a:t>
            </a: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2" name="Нашивка 2051"/>
          <p:cNvSpPr/>
          <p:nvPr/>
        </p:nvSpPr>
        <p:spPr>
          <a:xfrm>
            <a:off x="2471449" y="2588832"/>
            <a:ext cx="413122" cy="569311"/>
          </a:xfrm>
          <a:prstGeom prst="chevron">
            <a:avLst/>
          </a:prstGeom>
          <a:solidFill>
            <a:srgbClr val="FF000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890976" y="2015889"/>
            <a:ext cx="2004402" cy="22028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ru-RU" sz="1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defRPr/>
            </a:pPr>
            <a:endParaRPr lang="ru-RU" sz="1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defRPr/>
            </a:pP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случае отсутствия пациента в регистре или наличия федерального кода с отказом от НСУ:</a:t>
            </a: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defRPr/>
            </a:pPr>
            <a:r>
              <a:rPr lang="ru-RU" sz="11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11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Формирует электронные образы документов (сканы)</a:t>
            </a:r>
          </a:p>
          <a:p>
            <a:pPr lvl="0" algn="ctr">
              <a:defRPr/>
            </a:pPr>
            <a:r>
              <a:rPr lang="ru-RU" sz="11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Оформляет заявку на включение в РЕГИЗ;</a:t>
            </a:r>
          </a:p>
          <a:p>
            <a:pPr lvl="0" algn="ctr">
              <a:defRPr/>
            </a:pPr>
            <a:r>
              <a:rPr lang="ru-RU" sz="11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Направляет пакет документов, подписанных УКЭП в МИАЦ для проверки</a:t>
            </a:r>
          </a:p>
          <a:p>
            <a:pPr lvl="0" algn="ctr">
              <a:defRPr/>
            </a:pPr>
            <a:r>
              <a:rPr lang="ru-RU" sz="11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 </a:t>
            </a:r>
            <a:r>
              <a:rPr lang="ru-RU" sz="11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1 рабочий день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892040" y="4330270"/>
            <a:ext cx="2003338" cy="16563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случае наличия пациента в регистре (код 710 или федеральные коды без отказа от НСУ, например, код 030)</a:t>
            </a: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оформляет рецепт</a:t>
            </a: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5371097" y="2053307"/>
            <a:ext cx="1914506" cy="21654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1.Проверяет </a:t>
            </a:r>
            <a:r>
              <a:rPr lang="ru-RU" sz="1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полученные данные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для включения в Регистр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2.Формирует данные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о пациенте в подсистему ЛЛО ГИС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РЕГИЗ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3. Формирует данные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о пациенте в подсистему ЛЛО ГИС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РЕГИЗ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Срок – 1 рабочий день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7776309" y="2037501"/>
            <a:ext cx="1963312" cy="22218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. Принимает решения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о включении пациента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в Регистр на основании информации МИАЦ и МО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2. Подтверждает включение в Регистр </a:t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в подсистеме ГИС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РЕГИЗ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(присвоение кода 932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Срок – 3 рабочих дня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0178571" y="2077438"/>
            <a:ext cx="1916677" cy="7657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Оповещает пациента (заявителя) о </a:t>
            </a:r>
            <a:r>
              <a:rPr lang="ru-RU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присвоении кода льготы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и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записывает на приём в МО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10178571" y="2947652"/>
            <a:ext cx="1916677" cy="7657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На приёме оформляет рецепт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в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день обращения пациента</a:t>
            </a: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64" y="4330270"/>
            <a:ext cx="1083420" cy="960769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144F1837-9A9E-492F-A761-FD2CE54692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2147" y="2578973"/>
            <a:ext cx="438950" cy="5791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FCF5862-A598-418B-AB92-54ABFB050D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9704" y="2604715"/>
            <a:ext cx="438950" cy="57917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D1AE400D-655A-464C-9B1A-CFF67B0F1D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97916" y="3693710"/>
            <a:ext cx="525831" cy="5307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1BA86D48-8771-46D5-9BB6-E6887CEB99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1902" y="614349"/>
            <a:ext cx="806569" cy="80656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22EEDF8A-D54B-4684-A0BB-C31405BD66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63919" y="612660"/>
            <a:ext cx="846355" cy="84635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F85CE345-D5F9-4B28-84A9-D321B2CFF9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2450" y="573368"/>
            <a:ext cx="901317" cy="90131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D19AFC1-3C54-4084-89A7-3B4D11A42B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39621" y="2556246"/>
            <a:ext cx="438950" cy="579170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B872E20D-8BB9-45C7-8E2C-5C9C64B5BDD0}"/>
              </a:ext>
            </a:extLst>
          </p:cNvPr>
          <p:cNvSpPr txBox="1"/>
          <p:nvPr/>
        </p:nvSpPr>
        <p:spPr>
          <a:xfrm>
            <a:off x="9630084" y="1377424"/>
            <a:ext cx="2849817" cy="64633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Медицинская  организация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252" y="4959745"/>
            <a:ext cx="5302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559" y="4911955"/>
            <a:ext cx="4397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835123" y="4189546"/>
            <a:ext cx="4397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5385" y="6252307"/>
            <a:ext cx="11783193" cy="390769"/>
          </a:xfrm>
        </p:spPr>
        <p:txBody>
          <a:bodyPr>
            <a:normAutofit fontScale="90000"/>
          </a:bodyPr>
          <a:lstStyle/>
          <a:p>
            <a:r>
              <a:rPr lang="ru-RU" sz="1200" b="1" dirty="0" smtClean="0"/>
              <a:t>Информацию о предоставлении мер поддержки можно также получить в Филиале </a:t>
            </a:r>
            <a:r>
              <a:rPr lang="ru-RU" sz="1200" b="1" dirty="0"/>
              <a:t>фонда «Защитники Отечества</a:t>
            </a:r>
            <a:r>
              <a:rPr lang="ru-RU" sz="1200" b="1" dirty="0" smtClean="0"/>
              <a:t>» </a:t>
            </a:r>
            <a:r>
              <a:rPr lang="ru-RU" sz="1200" b="1" dirty="0"/>
              <a:t>с понедельника по субботу с 9-00 до 18-00, без предварительной записи, по адресу: ул. Красного Текстильщика, д. 10-12, </a:t>
            </a:r>
            <a:r>
              <a:rPr lang="ru-RU" sz="1200" b="1" dirty="0" err="1"/>
              <a:t>лит.О</a:t>
            </a:r>
            <a:r>
              <a:rPr lang="ru-RU" sz="1200" b="1" dirty="0"/>
              <a:t> (вход с </a:t>
            </a:r>
            <a:r>
              <a:rPr lang="ru-RU" sz="1200" b="1" dirty="0" err="1"/>
              <a:t>Синопской</a:t>
            </a:r>
            <a:r>
              <a:rPr lang="ru-RU" sz="1200" b="1" dirty="0"/>
              <a:t> </a:t>
            </a:r>
            <a:r>
              <a:rPr lang="ru-RU" sz="1200" b="1" dirty="0" smtClean="0"/>
              <a:t>набережной) или по  телефону </a:t>
            </a:r>
            <a:r>
              <a:rPr lang="ru-RU" sz="1200" b="1" dirty="0"/>
              <a:t>246-91-06.  </a:t>
            </a:r>
          </a:p>
        </p:txBody>
      </p:sp>
    </p:spTree>
    <p:extLst>
      <p:ext uri="{BB962C8B-B14F-4D97-AF65-F5344CB8AC3E}">
        <p14:creationId xmlns:p14="http://schemas.microsoft.com/office/powerpoint/2010/main" val="167576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2233</TotalTime>
  <Words>200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Информацию о предоставлении мер поддержки можно также получить в Филиале фонда «Защитники Отечества» с понедельника по субботу с 9-00 до 18-00, без предварительной записи, по адресу: ул. Красного Текстильщика, д. 10-12, лит.О (вход с Синопской набережной) или по  телефону 246-91-06.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причинах роста смертности и мерах  по ее снижению в Санкт-Петербурге</dc:title>
  <dc:creator>Кляпко Владислав Андреевич</dc:creator>
  <cp:lastModifiedBy>Ересько Оксана Дмитриевна</cp:lastModifiedBy>
  <cp:revision>234</cp:revision>
  <dcterms:created xsi:type="dcterms:W3CDTF">2022-04-17T21:13:47Z</dcterms:created>
  <dcterms:modified xsi:type="dcterms:W3CDTF">2025-09-15T12:41:21Z</dcterms:modified>
</cp:coreProperties>
</file>